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1" r:id="rId2"/>
    <p:sldMasterId id="2147483723" r:id="rId3"/>
    <p:sldMasterId id="2147483726" r:id="rId4"/>
    <p:sldMasterId id="2147483734" r:id="rId5"/>
  </p:sldMasterIdLst>
  <p:notesMasterIdLst>
    <p:notesMasterId r:id="rId19"/>
  </p:notesMasterIdLst>
  <p:sldIdLst>
    <p:sldId id="256" r:id="rId6"/>
    <p:sldId id="266" r:id="rId7"/>
    <p:sldId id="268" r:id="rId8"/>
    <p:sldId id="288" r:id="rId9"/>
    <p:sldId id="280" r:id="rId10"/>
    <p:sldId id="259" r:id="rId11"/>
    <p:sldId id="274" r:id="rId12"/>
    <p:sldId id="281" r:id="rId13"/>
    <p:sldId id="282" r:id="rId14"/>
    <p:sldId id="283" r:id="rId15"/>
    <p:sldId id="285" r:id="rId16"/>
    <p:sldId id="286" r:id="rId17"/>
    <p:sldId id="287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C6EF8-8609-4925-AD20-19EE29FE5D2C}">
          <p14:sldIdLst>
            <p14:sldId id="256"/>
            <p14:sldId id="266"/>
            <p14:sldId id="268"/>
            <p14:sldId id="288"/>
            <p14:sldId id="280"/>
            <p14:sldId id="259"/>
            <p14:sldId id="274"/>
            <p14:sldId id="281"/>
            <p14:sldId id="282"/>
            <p14:sldId id="283"/>
            <p14:sldId id="285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717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170E40B-D746-4DE8-BFF9-8A65DBF5B70D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832AD2-B58F-4890-9772-A521EEA7A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86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2D6D9-F321-41EF-B193-DCE400966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33507-B7A5-49A9-94FE-B7AC2B907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CA91B-DE88-41BB-AA02-8A4135AF3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5CDD9-ECF9-405A-8E44-B172AADB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3EC51-562E-45F8-BC8D-44B20D494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7EEDD-B6FC-4DC6-9F70-A01494D531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7414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C1D9E-550B-4F2F-B971-9B63A0F9C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94AFA-8CE6-4386-8E51-432AC1261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FB4A7-FF3A-4C98-AAD6-7B976D092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B8599-8875-408A-88D5-6DE98DBCD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A7718-522A-4DAF-8457-9A76BEC8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BE0BF-6881-4FB0-B6EE-A9257AB227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9280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C1D9E-550B-4F2F-B971-9B63A0F9C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94AFA-8CE6-4386-8E51-432AC1261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FB4A7-FF3A-4C98-AAD6-7B976D092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B8599-8875-408A-88D5-6DE98DBCD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A7718-522A-4DAF-8457-9A76BEC8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BE0BF-6881-4FB0-B6EE-A9257AB227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9280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30D4D055-A540-415F-AF3F-F301EDB6E4F9}"/>
              </a:ext>
            </a:extLst>
          </p:cNvPr>
          <p:cNvGrpSpPr>
            <a:grpSpLocks/>
          </p:cNvGrpSpPr>
          <p:nvPr/>
        </p:nvGrpSpPr>
        <p:grpSpPr bwMode="auto">
          <a:xfrm>
            <a:off x="1" y="2438401"/>
            <a:ext cx="12012084" cy="1052513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FD2CE289-0912-47A5-8A20-90CE4E052E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id="{2301444A-6285-4D06-96C8-5F27ECD7C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/>
                <a:endParaRPr lang="en-US" altLang="en-US" sz="2800"/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BD2F431D-EC65-4099-9C7D-B7C9E71A5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/>
                <a:endParaRPr lang="en-US" altLang="en-US" sz="2800"/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286C893B-D02B-49E6-8F94-72569E16FF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8853E252-F788-4169-B1DD-B3DB576FBE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/>
                <a:endParaRPr lang="en-US" altLang="en-US" sz="2800"/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458FDDDA-51A8-41AB-8102-5B7343981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/>
                <a:endParaRPr lang="en-US" altLang="en-US" sz="2800"/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16454A8D-03B3-4F38-B0BD-5634ECA3B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2800"/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E322C000-DC9D-4A7D-9BE6-229B6D5B2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2800"/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19FA7DDD-72B0-4297-89C8-12A7C2F99A7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2800"/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20800" y="18288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C0CF0785-F7A8-4703-A405-4526A710EC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320800" y="6248400"/>
            <a:ext cx="2540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8D5C8AA8-ADA4-4630-8140-D762E18276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7758C54E-D1E7-4540-8305-9F09D33B1E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44000" y="6248400"/>
            <a:ext cx="2540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AE15E54-DE45-4D1D-A8C1-97B69D12F3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30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4E674F8-61B3-47A7-B5B4-D091604262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1F632F2-E71E-4F0D-86D7-7E84F56E47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0B11068-B220-403A-A670-BD70EF7A23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08B6A0-9507-4077-8BDA-2542B9F543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7670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BB5EE7E4-2695-43AC-BD45-D6DB1E3C18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26342F0-69DD-46A1-A4A7-642CEB2CDC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DB8605D-FC7B-43CC-93E6-756758038F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8A25E-D727-4D9E-99BC-F83449072B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8812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3781102-4CD2-4669-A2D3-5413F0469C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F4B08AB-31A2-4BE3-AA1A-0E29F0BEF2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44956599-2262-4DBF-9929-5A6E353202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402539-BC89-4229-9DFA-87241EB744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3173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8685E4B7-9687-470C-8E4E-D8A64C3580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454C2652-2048-43D8-B56F-71F29DE5E6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E1DDE34F-C303-4BC1-8E53-549844E409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E5237-9749-4456-BFA4-3D074470E5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7166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6210FAF6-7F45-4EBE-93AE-2F49DC6C24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F5073FD1-376C-4415-8356-F7D9EEA1D5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B794D0-7414-4B56-A9EA-394B99395A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0FB593-6A9C-48EE-AAF8-FB4B71E2B2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46407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8510ED0C-5419-49BF-B485-3DB122B47D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9AAF9E3-6A4B-4541-86B5-064E31D9D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EA4B95CE-A8AD-4B65-9DEE-389632730F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A4116-2985-48DA-82AB-C4FF112252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36456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7D3848E-0C32-4015-A76E-39B3BDECD8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823FA3A7-4B97-4CBA-8E7D-E972D60939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E5AB1542-6264-43D9-AA50-19002AFFE0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16B21F-E140-479C-8B04-74C5BAB777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7797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F9C4D88A-C702-4A2D-9AC3-311E9E44E9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94DF245-C966-4070-BF0C-AC528BFD2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DA910E4B-B603-4986-AAA4-3353360C57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E64FF6-764D-4811-B631-123ED288CC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077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C438EBF-37E6-4600-B692-87AE44FFB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EFB4214-C967-46BE-99A8-3119554A41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56727C12-3F1B-402A-BD94-EBA5C0E8B9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7CC61A-3DE3-4012-BA0C-2F4999930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459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38733" y="617539"/>
            <a:ext cx="2601384" cy="5514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584" y="617539"/>
            <a:ext cx="7600949" cy="5514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B418D7D-6D4D-4F75-B2D6-FBAFF48E6A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798B739-B248-4FE1-9F81-2958493E82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1DC4004D-23D3-4287-B355-FF491F0E0F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39325A-B783-4595-8DD2-678175B465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556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675C1AC-4B66-4124-8F43-27C590555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2B21FC4-08A4-40BD-9131-C78480A809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69F1816-1921-43AA-AD49-471F743E8EC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C4EF174-E968-4139-914B-B62FBFF7F4F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E0EECF9-9949-4107-A8D6-7F51CF4DCD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7438E0-582B-4C56-8B60-C0947D7D919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242FB5B-3488-48DF-96EA-B69DF71800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D08D26B-4279-4632-AD79-36F56FBED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53F7FF-4FDD-4625-AD69-1D94C17EDC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3B961AE-4910-47A0-9B10-5909506793F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4274BA6-6B84-456A-9699-983450C083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B31356-C6B2-42AE-BCF6-DD0025A084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242FB5B-3488-48DF-96EA-B69DF71800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D08D26B-4279-4632-AD79-36F56FBED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53F7FF-4FDD-4625-AD69-1D94C17EDC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3B961AE-4910-47A0-9B10-5909506793F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4274BA6-6B84-456A-9699-983450C083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B31356-C6B2-42AE-BCF6-DD0025A084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70EC633-7087-4EAB-B0DE-5E11AE00E558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56684" y="1098551"/>
            <a:ext cx="58420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kumimoji="1" lang="en-GB" altLang="en-US" sz="2400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A8D807D-4886-453F-AB50-22D002B9FCC6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066801" y="1098551"/>
            <a:ext cx="438151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kumimoji="1" lang="en-GB" altLang="en-US" sz="240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2B3B2B8-87F1-4D3D-887D-F6086500981B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721785" y="1520826"/>
            <a:ext cx="563033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kumimoji="1" lang="en-GB" altLang="en-US" sz="240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86936FB-D7CA-4F11-A05B-913B84B2E246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14967" y="1520826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kumimoji="1" lang="en-GB" altLang="en-US" sz="240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829DAD3-6CA1-45B4-AFEC-9E2AEDCBEA4D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69333" y="1447801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kumimoji="1" lang="en-GB" altLang="en-US" sz="2400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9D899C4E-A38E-41A7-9D06-C8AB5D9B3E8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6000" y="990601"/>
            <a:ext cx="42333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kumimoji="1" lang="en-GB" altLang="en-US" sz="2400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86BD8FA1-3165-48FD-9DAC-9FCAC786073A}"/>
              </a:ext>
            </a:extLst>
          </p:cNvPr>
          <p:cNvSpPr>
            <a:spLocks noChangeArrowheads="1"/>
          </p:cNvSpPr>
          <p:nvPr/>
        </p:nvSpPr>
        <p:spPr bwMode="gray">
          <a:xfrm>
            <a:off x="590551" y="1781175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kumimoji="1" lang="en-GB" altLang="en-US" sz="2400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4F5B0914-C896-4BE5-A494-CB9E4B5A75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4585" y="617538"/>
            <a:ext cx="1039071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B864DEB3-A7E5-4BA8-9378-FEAEC1F1E8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76917" y="2017713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4523" name="Rectangle 11">
            <a:extLst>
              <a:ext uri="{FF2B5EF4-FFF2-40B4-BE49-F238E27FC236}">
                <a16:creationId xmlns:a16="http://schemas.microsoft.com/office/drawing/2014/main" id="{7A0ED9C4-E85C-41BC-8EF2-70368B5D6C7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24" name="Rectangle 12">
            <a:extLst>
              <a:ext uri="{FF2B5EF4-FFF2-40B4-BE49-F238E27FC236}">
                <a16:creationId xmlns:a16="http://schemas.microsoft.com/office/drawing/2014/main" id="{2E04E359-52D7-4621-ABF2-43C1C957B5C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25" name="Rectangle 13">
            <a:extLst>
              <a:ext uri="{FF2B5EF4-FFF2-40B4-BE49-F238E27FC236}">
                <a16:creationId xmlns:a16="http://schemas.microsoft.com/office/drawing/2014/main" id="{FA845B56-2CE7-45D4-B17D-AD013BF71BF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4F1897-5C07-4F27-BD0E-7738495A05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359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2EEA7F3-64E0-47B1-9B06-0677EA6FD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9" name="Rectangle 8">
              <a:extLst>
                <a:ext uri="{FF2B5EF4-FFF2-40B4-BE49-F238E27FC236}">
                  <a16:creationId xmlns:a16="http://schemas.microsoft.com/office/drawing/2014/main" id="{F0787433-E8FF-45C5-A1C3-70BC1491B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A649E977-62EB-4D2F-9AF9-947B5E73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E1C642A-7558-4AF7-BFF7-4C053DAE8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003300"/>
            <a:ext cx="7035800" cy="4038600"/>
          </a:xfrm>
        </p:spPr>
        <p:txBody>
          <a:bodyPr>
            <a:normAutofit/>
          </a:bodyPr>
          <a:lstStyle/>
          <a:p>
            <a:r>
              <a:rPr lang="en-US" sz="6600" dirty="0"/>
              <a:t>SPIRITUAL PATHWAY OF BRAIN INJURY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C718F-BB51-4729-A796-428EF93ED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085694"/>
            <a:ext cx="8008842" cy="878946"/>
          </a:xfrm>
        </p:spPr>
        <p:txBody>
          <a:bodyPr anchor="t">
            <a:normAutofit fontScale="25000" lnSpcReduction="20000"/>
          </a:bodyPr>
          <a:lstStyle/>
          <a:p>
            <a:r>
              <a:rPr lang="en-US" sz="11200" dirty="0"/>
              <a:t>A Shaken Sense of Self</a:t>
            </a:r>
          </a:p>
          <a:p>
            <a:endParaRPr lang="en-US" sz="2400" dirty="0"/>
          </a:p>
          <a:p>
            <a:r>
              <a:rPr lang="en-US" sz="2400" dirty="0"/>
              <a:t>							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5C4C25-D489-4E18-973B-5463FDC3318E}"/>
              </a:ext>
            </a:extLst>
          </p:cNvPr>
          <p:cNvSpPr txBox="1"/>
          <p:nvPr/>
        </p:nvSpPr>
        <p:spPr>
          <a:xfrm>
            <a:off x="9701049" y="5738648"/>
            <a:ext cx="2123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Keatley 2021</a:t>
            </a:r>
          </a:p>
        </p:txBody>
      </p:sp>
    </p:spTree>
    <p:extLst>
      <p:ext uri="{BB962C8B-B14F-4D97-AF65-F5344CB8AC3E}">
        <p14:creationId xmlns:p14="http://schemas.microsoft.com/office/powerpoint/2010/main" val="2692502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>
            <a:extLst>
              <a:ext uri="{FF2B5EF4-FFF2-40B4-BE49-F238E27FC236}">
                <a16:creationId xmlns:a16="http://schemas.microsoft.com/office/drawing/2014/main" id="{FF2D4C4B-FB28-487C-9DE4-3BB50C01E9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479" y="643466"/>
            <a:ext cx="781904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1E38E7-FC4E-4607-B1F2-2AD8FCC93F89}"/>
              </a:ext>
            </a:extLst>
          </p:cNvPr>
          <p:cNvSpPr txBox="1"/>
          <p:nvPr/>
        </p:nvSpPr>
        <p:spPr>
          <a:xfrm>
            <a:off x="9701049" y="5738648"/>
            <a:ext cx="2123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Keatley 2021</a:t>
            </a:r>
          </a:p>
        </p:txBody>
      </p:sp>
    </p:spTree>
    <p:extLst>
      <p:ext uri="{BB962C8B-B14F-4D97-AF65-F5344CB8AC3E}">
        <p14:creationId xmlns:p14="http://schemas.microsoft.com/office/powerpoint/2010/main" val="1641058794"/>
      </p:ext>
    </p:extLst>
  </p:cSld>
  <p:clrMapOvr>
    <a:masterClrMapping/>
  </p:clrMapOvr>
  <p:transition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>
            <a:extLst>
              <a:ext uri="{FF2B5EF4-FFF2-40B4-BE49-F238E27FC236}">
                <a16:creationId xmlns:a16="http://schemas.microsoft.com/office/drawing/2014/main" id="{CB3FD645-E175-4759-A5F3-564F816EBE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320" y="643466"/>
            <a:ext cx="7165359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575608"/>
      </p:ext>
    </p:extLst>
  </p:cSld>
  <p:clrMapOvr>
    <a:masterClrMapping/>
  </p:clrMapOvr>
  <p:transition>
    <p:blind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37AA8-0818-44BE-8CC0-CE1DF003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Symptoms of MTBI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7B397-8C0B-4823-8E22-F3919FE79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Emotional Symptoms</a:t>
            </a:r>
          </a:p>
          <a:p>
            <a:pPr marL="457200" lvl="1" indent="0">
              <a:buNone/>
            </a:pPr>
            <a:r>
              <a:rPr lang="en-US" dirty="0"/>
              <a:t>Shaken Sense of Self</a:t>
            </a:r>
          </a:p>
          <a:p>
            <a:pPr marL="457200" lvl="1" indent="0">
              <a:buNone/>
            </a:pPr>
            <a:r>
              <a:rPr lang="en-US" dirty="0"/>
              <a:t>Depression</a:t>
            </a:r>
          </a:p>
          <a:p>
            <a:pPr marL="457200" lvl="1" indent="0">
              <a:buNone/>
            </a:pPr>
            <a:r>
              <a:rPr lang="en-US" dirty="0"/>
              <a:t>Anxiety</a:t>
            </a:r>
          </a:p>
          <a:p>
            <a:pPr marL="457200" lvl="1" indent="0">
              <a:buNone/>
            </a:pPr>
            <a:r>
              <a:rPr lang="en-US" dirty="0"/>
              <a:t>PTSD</a:t>
            </a:r>
          </a:p>
          <a:p>
            <a:pPr marL="457200" lvl="1" indent="0">
              <a:buNone/>
            </a:pPr>
            <a:r>
              <a:rPr lang="en-US" dirty="0"/>
              <a:t>Near Death Experiences</a:t>
            </a:r>
          </a:p>
        </p:txBody>
      </p:sp>
    </p:spTree>
    <p:extLst>
      <p:ext uri="{BB962C8B-B14F-4D97-AF65-F5344CB8AC3E}">
        <p14:creationId xmlns:p14="http://schemas.microsoft.com/office/powerpoint/2010/main" val="1043503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8C8B14D-083B-4F7A-800E-DB3EA4466B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/>
              <a:t>Glucose Utilization</a:t>
            </a:r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17ED7C3E-DF10-4152-8B86-C47387450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609600"/>
            <a:ext cx="746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9850" tIns="33338" rIns="69850" bIns="33338"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4400" i="1">
              <a:solidFill>
                <a:srgbClr val="500093"/>
              </a:solidFill>
            </a:endParaRPr>
          </a:p>
        </p:txBody>
      </p:sp>
      <p:pic>
        <p:nvPicPr>
          <p:cNvPr id="9220" name="Picture 6">
            <a:extLst>
              <a:ext uri="{FF2B5EF4-FFF2-40B4-BE49-F238E27FC236}">
                <a16:creationId xmlns:a16="http://schemas.microsoft.com/office/drawing/2014/main" id="{70DA22C0-DE58-4C05-A4CD-BC57E5D34300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6688" y="2559050"/>
            <a:ext cx="7772400" cy="3030538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>
            <a:extLst>
              <a:ext uri="{FF2B5EF4-FFF2-40B4-BE49-F238E27FC236}">
                <a16:creationId xmlns:a16="http://schemas.microsoft.com/office/drawing/2014/main" id="{0791DF79-EAD0-48D0-A735-961E1E450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9C27A049-FC32-42CC-9BA6-7304FF58CB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2242" y="0"/>
            <a:ext cx="9234421" cy="677317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7376441"/>
      </p:ext>
    </p:extLst>
  </p:cSld>
  <p:clrMapOvr>
    <a:masterClrMapping/>
  </p:clrMapOvr>
  <p:transition>
    <p:blind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>
            <a:extLst>
              <a:ext uri="{FF2B5EF4-FFF2-40B4-BE49-F238E27FC236}">
                <a16:creationId xmlns:a16="http://schemas.microsoft.com/office/drawing/2014/main" id="{16AF1409-B1B5-4327-A2AA-E35EBAFF4D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74939" y="617538"/>
            <a:ext cx="7793037" cy="677862"/>
          </a:xfrm>
        </p:spPr>
        <p:txBody>
          <a:bodyPr/>
          <a:lstStyle/>
          <a:p>
            <a:pPr algn="ctr" eaLnBrk="1" hangingPunct="1"/>
            <a:r>
              <a:rPr lang="en-GB" altLang="en-US"/>
              <a:t>EEG Brainwave Biofeedback </a:t>
            </a:r>
          </a:p>
        </p:txBody>
      </p:sp>
      <p:sp>
        <p:nvSpPr>
          <p:cNvPr id="13315" name="Rectangle 1027">
            <a:extLst>
              <a:ext uri="{FF2B5EF4-FFF2-40B4-BE49-F238E27FC236}">
                <a16:creationId xmlns:a16="http://schemas.microsoft.com/office/drawing/2014/main" id="{8FA4E8E0-D0DF-4FEF-A21A-7A58DD0C33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en-US" dirty="0"/>
          </a:p>
        </p:txBody>
      </p:sp>
      <p:sp>
        <p:nvSpPr>
          <p:cNvPr id="13316" name="Rectangle 1029">
            <a:extLst>
              <a:ext uri="{FF2B5EF4-FFF2-40B4-BE49-F238E27FC236}">
                <a16:creationId xmlns:a16="http://schemas.microsoft.com/office/drawing/2014/main" id="{D1163AC7-6A54-4B5E-A7D9-103F03A33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500063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3317" name="Picture 1028">
            <a:extLst>
              <a:ext uri="{FF2B5EF4-FFF2-40B4-BE49-F238E27FC236}">
                <a16:creationId xmlns:a16="http://schemas.microsoft.com/office/drawing/2014/main" id="{2553E8B5-F298-4536-B55B-B93550B81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909" y="2017713"/>
            <a:ext cx="48037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41BFB-5679-47A1-9562-63E9AF7F3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to Ponder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FACE7-76D1-4B9A-8D29-EBB13A39A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had the opportunity to re-live this event (time of your life due to brain injury) would you do it again?</a:t>
            </a:r>
          </a:p>
          <a:p>
            <a:endParaRPr lang="en-US" dirty="0"/>
          </a:p>
          <a:p>
            <a:r>
              <a:rPr lang="en-US" dirty="0"/>
              <a:t>What do you believe the purpose or reason for your brain injury was?</a:t>
            </a:r>
          </a:p>
        </p:txBody>
      </p:sp>
    </p:spTree>
    <p:extLst>
      <p:ext uri="{BB962C8B-B14F-4D97-AF65-F5344CB8AC3E}">
        <p14:creationId xmlns:p14="http://schemas.microsoft.com/office/powerpoint/2010/main" val="3694868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2C07D-E9EC-4922-B17C-C500C96AD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Qualities Gained from the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580B9-2123-49EA-A7C0-C3F140257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Compassion for others</a:t>
            </a:r>
          </a:p>
          <a:p>
            <a:r>
              <a:rPr lang="en-US" dirty="0"/>
              <a:t>Humility</a:t>
            </a:r>
          </a:p>
          <a:p>
            <a:r>
              <a:rPr lang="en-US" dirty="0"/>
              <a:t>A knowing beyond analysis</a:t>
            </a:r>
          </a:p>
          <a:p>
            <a:r>
              <a:rPr lang="en-US" dirty="0"/>
              <a:t>Gratitude for life</a:t>
            </a:r>
          </a:p>
          <a:p>
            <a:r>
              <a:rPr lang="en-US" dirty="0"/>
              <a:t>Self-acceptance</a:t>
            </a:r>
          </a:p>
          <a:p>
            <a:r>
              <a:rPr lang="en-US" dirty="0"/>
              <a:t>Change in expectations</a:t>
            </a:r>
          </a:p>
          <a:p>
            <a:r>
              <a:rPr lang="en-US" dirty="0"/>
              <a:t>Faith that things will be ok</a:t>
            </a:r>
          </a:p>
          <a:p>
            <a:r>
              <a:rPr lang="en-US" dirty="0"/>
              <a:t>Patience and Endurance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468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7F5C-71E2-4DEA-8EAF-C67408B7A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Talk About……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67DB3-44FE-4042-9CB6-B15CD9FA6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Invisibility—”you look fine so you must be fine”</a:t>
            </a:r>
          </a:p>
          <a:p>
            <a:r>
              <a:rPr lang="en-US" dirty="0"/>
              <a:t>Neuroplasticity-the brain ability to form new neural connections and develop new skills.  </a:t>
            </a:r>
          </a:p>
          <a:p>
            <a:r>
              <a:rPr lang="en-US" dirty="0"/>
              <a:t>Resiliency—The capacity to recover from difficulties</a:t>
            </a:r>
          </a:p>
          <a:p>
            <a:r>
              <a:rPr lang="en-US" dirty="0"/>
              <a:t>Heightened Creativity</a:t>
            </a:r>
          </a:p>
          <a:p>
            <a:r>
              <a:rPr lang="en-US" dirty="0"/>
              <a:t>Near Death Experiences</a:t>
            </a:r>
          </a:p>
          <a:p>
            <a:r>
              <a:rPr lang="en-US" dirty="0"/>
              <a:t>PTSD</a:t>
            </a:r>
          </a:p>
          <a:p>
            <a:r>
              <a:rPr lang="en-US" dirty="0"/>
              <a:t>Grieving and Mourning (grieving the loss of self)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790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E984F-0FE5-41C1-BCAC-C96872520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 the Conversation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DE519-D388-456E-BE45-AB99F397B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Dark Night of the Soul—Suffering, Loneliness, Transcendence</a:t>
            </a:r>
          </a:p>
          <a:p>
            <a:r>
              <a:rPr lang="en-US" dirty="0"/>
              <a:t>Heightened Sensitivity--Perceiving what others are feeling in your surroundings</a:t>
            </a:r>
          </a:p>
          <a:p>
            <a:r>
              <a:rPr lang="en-US" dirty="0"/>
              <a:t> Knowing what others are Thinking</a:t>
            </a:r>
          </a:p>
          <a:p>
            <a:r>
              <a:rPr lang="en-US" dirty="0"/>
              <a:t> Yearning for a divine or spiritual connection</a:t>
            </a:r>
          </a:p>
          <a:p>
            <a:r>
              <a:rPr lang="en-US" dirty="0"/>
              <a:t>You’re Not Alone</a:t>
            </a:r>
          </a:p>
        </p:txBody>
      </p:sp>
    </p:spTree>
    <p:extLst>
      <p:ext uri="{BB962C8B-B14F-4D97-AF65-F5344CB8AC3E}">
        <p14:creationId xmlns:p14="http://schemas.microsoft.com/office/powerpoint/2010/main" val="1540764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9C279-FA16-4B65-8F7C-0A85D1829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Thoughts on Your Professional Role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DEA92-A5A2-4521-828C-2137E161E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Modify the Environment (turn down lights, close blinds, talk quietly, turn off background sounds like fountains or music)</a:t>
            </a:r>
          </a:p>
          <a:p>
            <a:r>
              <a:rPr lang="en-US" dirty="0"/>
              <a:t>Modify the counseling process (speak more slowly, give pauses for patient to process questions, give breaks because of fatigue)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525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49F23-C39E-49AA-910F-3059909D3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Professional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07B26-7414-4298-9007-29D8B22DF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Educate the patient about the elements of TBI (neuroplasticity, time frame for healing, how to work with professionals, identifying support systems, energy allocation, etc.)</a:t>
            </a:r>
          </a:p>
          <a:p>
            <a:r>
              <a:rPr lang="en-US" dirty="0"/>
              <a:t>Recognize that patients may need help with practical activities of daily living. Provide community resources.</a:t>
            </a:r>
          </a:p>
          <a:p>
            <a:r>
              <a:rPr lang="en-US" dirty="0"/>
              <a:t>Use other patient stories as guideposts for healing.</a:t>
            </a:r>
          </a:p>
          <a:p>
            <a:r>
              <a:rPr lang="en-US" dirty="0"/>
              <a:t>Validate the process of recovery.  Give Hope.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3213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3898</TotalTime>
  <Words>331</Words>
  <Application>Microsoft Office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Tahoma</vt:lpstr>
      <vt:lpstr>Tw Cen MT</vt:lpstr>
      <vt:lpstr>Wingdings</vt:lpstr>
      <vt:lpstr>Circuit</vt:lpstr>
      <vt:lpstr>Default Design</vt:lpstr>
      <vt:lpstr>Default Design</vt:lpstr>
      <vt:lpstr>Default Design</vt:lpstr>
      <vt:lpstr>Blends</vt:lpstr>
      <vt:lpstr>SPIRITUAL PATHWAY OF BRAIN INJURY</vt:lpstr>
      <vt:lpstr>PowerPoint Presentation</vt:lpstr>
      <vt:lpstr>PowerPoint Presentation</vt:lpstr>
      <vt:lpstr>Symptoms of MTBI</vt:lpstr>
      <vt:lpstr>Glucose Utilization</vt:lpstr>
      <vt:lpstr>PowerPoint Presentation</vt:lpstr>
      <vt:lpstr>EEG Brainwave Biofeedback </vt:lpstr>
      <vt:lpstr>Questions to Ponder</vt:lpstr>
      <vt:lpstr>Qualities Gained from the Experience</vt:lpstr>
      <vt:lpstr>Lets Talk About……</vt:lpstr>
      <vt:lpstr>Continue the Conversation</vt:lpstr>
      <vt:lpstr>  Thoughts on Your Professional Role </vt:lpstr>
      <vt:lpstr>Professional Role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SPRIRUAL PATHWAY OF BRAIN INJURY</dc:title>
  <dc:creator>Mary Ann Keatley</dc:creator>
  <cp:lastModifiedBy>Mary Ann Keatley</cp:lastModifiedBy>
  <cp:revision>25</cp:revision>
  <cp:lastPrinted>2021-04-06T05:48:24Z</cp:lastPrinted>
  <dcterms:created xsi:type="dcterms:W3CDTF">2021-03-25T20:01:57Z</dcterms:created>
  <dcterms:modified xsi:type="dcterms:W3CDTF">2021-04-23T01:11:18Z</dcterms:modified>
</cp:coreProperties>
</file>