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9" r:id="rId5"/>
    <p:sldId id="270" r:id="rId6"/>
    <p:sldId id="259" r:id="rId7"/>
    <p:sldId id="260" r:id="rId8"/>
    <p:sldId id="268" r:id="rId9"/>
    <p:sldId id="274" r:id="rId10"/>
    <p:sldId id="276" r:id="rId11"/>
    <p:sldId id="277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71" r:id="rId20"/>
    <p:sldId id="275" r:id="rId21"/>
    <p:sldId id="272" r:id="rId22"/>
    <p:sldId id="27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B89E7-522A-4B36-B6D0-D0B5C9429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93A3E5-C9CB-4F80-8A8E-8C2134DE43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78B3E-64C6-4496-95AA-EAAE6CEA9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38BF-6A93-4461-9036-1E3D27712DFB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B1751-4DE2-4C77-8579-151076A7F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AEBF9-FB80-47F9-8D72-D8E319DD9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1CAC-E6B7-4817-A79E-C3460187D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18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71244-E248-4D74-8D35-A6D7DF070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058FF-2E3F-4D4A-A806-40546E3B6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20CD3-B560-4A8F-BC2C-469F529E1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38BF-6A93-4461-9036-1E3D27712DFB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F2CC7-C872-4F4B-BAE8-82C2A48B0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520B6-EEE8-4097-B2C3-167E0FD06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1CAC-E6B7-4817-A79E-C3460187D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856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2C46E-7FDB-46D4-BDE5-2A827BC1B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25EC3C-6CFB-47BA-92F1-1C413E700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7DF3C-BDC1-4D64-BF92-A6F6112DA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38BF-6A93-4461-9036-1E3D27712DFB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0109B-365D-475B-926C-C7A23DD8C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616BF-759D-40F5-B04B-8C6EEEFB6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1CAC-E6B7-4817-A79E-C3460187D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720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FB82A-183E-4B83-A8B2-B1DC92A44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3D83E-7496-48C6-BF72-C5509CEA01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EF942C-D6B3-4723-80F1-DCCF0E9DB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29320-BD5B-44A0-8342-8DDFD4998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38BF-6A93-4461-9036-1E3D27712DFB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4E35AD-644F-42EF-804E-62FCAF37D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47DAC7-B04A-4622-8230-1060D847B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1CAC-E6B7-4817-A79E-C3460187D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2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08423-2B42-4255-A33E-FE7A5F47A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AF9A8-43CB-454B-B85A-648320874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040605-7F5F-41B2-A350-CB617BFCE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40A743-6EAA-4CB3-B13A-7C36A3343F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999F7D-AFA8-4D0E-80D9-30E7A8A88A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00335C-4494-4940-BE20-00441E776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38BF-6A93-4461-9036-1E3D27712DFB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C3B8A5-A8BC-485B-B7AD-91663D747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BA278D-D169-4B9D-A0ED-FB8D432DA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1CAC-E6B7-4817-A79E-C3460187D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948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384D3-8169-4F16-A459-0957507CC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634F21-4B73-413F-A01E-2314BFC04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38BF-6A93-4461-9036-1E3D27712DFB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CE3BF6-B531-458F-8A41-D5B0D938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3F5771-E4E2-4256-B1E9-AB0E0C4AB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1CAC-E6B7-4817-A79E-C3460187D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854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6D6147-F205-46BC-BB6A-51A6E0958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38BF-6A93-4461-9036-1E3D27712DFB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DD1C89-EEE2-494E-9862-0FF71648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540DAA-992B-45B9-98F4-4CE45F212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1CAC-E6B7-4817-A79E-C3460187D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79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DF073-3F24-4E9C-A781-FF67C9EB9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82AFA-BFBF-4E92-A2AA-5A027B830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212451-6040-495F-8BC3-C20F2559A5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3579BA-2FF2-4DF6-BE3B-F0C288168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38BF-6A93-4461-9036-1E3D27712DFB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1EA781-F991-4726-844E-3F06B9FAD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FFBC4-3782-4750-8D20-BE1E05E18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1CAC-E6B7-4817-A79E-C3460187D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314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AC128-E368-433E-BC26-EB5544E10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2E2E58-FC58-4D4B-90BF-5C7CA955BE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D2777-91CD-47F0-9AFD-3F773827F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826618-07B5-4F78-9C7B-2C6BD5594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38BF-6A93-4461-9036-1E3D27712DFB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8AF1C9-3DC0-4A0E-B6E0-0902DA261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AAAB1A-CAB6-4D78-9CD8-0AAE62A20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1CAC-E6B7-4817-A79E-C3460187D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22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10E3-0B11-4EC3-8556-483A475E4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17CC57-3E8D-4237-9ACB-8EBBAC2794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19888-F870-41F4-926C-48F06FB2F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38BF-6A93-4461-9036-1E3D27712DFB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F9C2B-26DA-4DB0-B47B-2A2D6B608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1CF05-BCD4-42CF-8E5F-FFFBCB032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1CAC-E6B7-4817-A79E-C3460187D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10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E7C8EA-B0D5-47C2-8729-A984C6CA44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CAFDE7-04BA-4152-9EA6-AE514571E6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D8C33-A8E7-4EDE-A194-4CD9D08E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38BF-6A93-4461-9036-1E3D27712DFB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F9F03-6B45-460B-B7F3-525185F87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BD5F1-4E89-4FA3-AE62-6A751766B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1CAC-E6B7-4817-A79E-C3460187D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797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2532F3-69FA-4324-AB6A-D918276D5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529D7-FC62-4966-A01E-E2A6D4246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72CF7-5BC6-4C6A-ABD7-56F815D16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F38BF-6A93-4461-9036-1E3D27712DFB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53F2F-9C9C-4D8F-BC0A-CD8E0EFA75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435FF-0F14-4773-8C62-862FAA39D0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91CAC-E6B7-4817-A79E-C3460187D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5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9F2F34-238A-4B71-B387-0629F50A0D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7" b="15333"/>
          <a:stretch/>
        </p:blipFill>
        <p:spPr>
          <a:xfrm>
            <a:off x="222441" y="-43249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3D5C88A-D39D-4DB8-B474-EA615C6B5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103" y="2199503"/>
            <a:ext cx="9382897" cy="4658496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br>
              <a:rPr lang="en-US" sz="8000" i="1" dirty="0">
                <a:solidFill>
                  <a:srgbClr val="FF0000"/>
                </a:solidFill>
                <a:latin typeface="Lucida Handwriting" panose="03010101010101010101" pitchFamily="66" charset="0"/>
              </a:rPr>
            </a:br>
            <a:br>
              <a:rPr lang="en-US" sz="8000" i="1" dirty="0">
                <a:solidFill>
                  <a:srgbClr val="FF0000"/>
                </a:solidFill>
                <a:latin typeface="Lucida Handwriting" panose="03010101010101010101" pitchFamily="66" charset="0"/>
              </a:rPr>
            </a:br>
            <a:endParaRPr lang="en-US" sz="8000" i="1" dirty="0">
              <a:solidFill>
                <a:srgbClr val="FF0000"/>
              </a:solidFill>
              <a:latin typeface="Lucida Handwriting" panose="03010101010101010101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778DD8-4571-4971-ADC4-D21CE6A76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3991232"/>
            <a:ext cx="12192000" cy="4053017"/>
          </a:xfrm>
        </p:spPr>
        <p:txBody>
          <a:bodyPr>
            <a:normAutofit fontScale="70000" lnSpcReduction="20000"/>
          </a:bodyPr>
          <a:lstStyle/>
          <a:p>
            <a:endParaRPr lang="en-US" sz="5400" dirty="0">
              <a:solidFill>
                <a:srgbClr val="0070C0"/>
              </a:solidFill>
              <a:latin typeface="Freestyle Script" panose="030804020302050B0404" pitchFamily="66" charset="0"/>
            </a:endParaRPr>
          </a:p>
          <a:p>
            <a:r>
              <a:rPr lang="en-US" sz="6900" dirty="0">
                <a:solidFill>
                  <a:srgbClr val="FFFFFF"/>
                </a:solidFill>
              </a:rPr>
              <a:t>Looking for—and Finding— </a:t>
            </a:r>
            <a:r>
              <a:rPr lang="en-US" sz="6900" i="1" dirty="0">
                <a:solidFill>
                  <a:srgbClr val="FF0000"/>
                </a:solidFill>
                <a:latin typeface="Lucida Handwriting" panose="03010101010101010101" pitchFamily="66" charset="0"/>
              </a:rPr>
              <a:t>Wisdom</a:t>
            </a:r>
            <a:endParaRPr lang="en-US" sz="6900" dirty="0">
              <a:solidFill>
                <a:srgbClr val="FFFFFF"/>
              </a:solidFill>
            </a:endParaRPr>
          </a:p>
          <a:p>
            <a:r>
              <a:rPr lang="en-US" sz="6900" dirty="0">
                <a:solidFill>
                  <a:srgbClr val="FFFFFF"/>
                </a:solidFill>
              </a:rPr>
              <a:t>With</a:t>
            </a:r>
            <a:endParaRPr lang="en-US" sz="6900" dirty="0">
              <a:solidFill>
                <a:srgbClr val="0070C0"/>
              </a:solidFill>
              <a:latin typeface="Freestyle Script" panose="030804020302050B0404" pitchFamily="66" charset="0"/>
            </a:endParaRPr>
          </a:p>
          <a:p>
            <a:r>
              <a:rPr lang="en-US" sz="14800" dirty="0">
                <a:solidFill>
                  <a:schemeClr val="accent6"/>
                </a:solidFill>
                <a:latin typeface="Freestyle Script" panose="030804020302050B0404" pitchFamily="66" charset="0"/>
              </a:rPr>
              <a:t>Reynold Ruslan Feldman, Ph.D.</a:t>
            </a:r>
          </a:p>
          <a:p>
            <a:endParaRPr lang="en-US" sz="5400" dirty="0">
              <a:solidFill>
                <a:srgbClr val="0070C0"/>
              </a:solidFill>
              <a:latin typeface="Freestyle Script" panose="030804020302050B04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946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DE33E-5B7E-438A-93BB-FEB626CD1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Lucida Handwriting" panose="03010101010101010101" pitchFamily="66" charset="0"/>
              </a:rPr>
              <a:t>Wisdom is the principal thing; therefore get </a:t>
            </a:r>
            <a:r>
              <a:rPr lang="en-US" dirty="0">
                <a:solidFill>
                  <a:srgbClr val="FF0000"/>
                </a:solidFill>
                <a:latin typeface="Lucida Handwriting" panose="03010101010101010101" pitchFamily="66" charset="0"/>
              </a:rPr>
              <a:t>wisdom</a:t>
            </a:r>
            <a:r>
              <a:rPr lang="en-US" dirty="0">
                <a:latin typeface="Lucida Handwriting" panose="03010101010101010101" pitchFamily="66" charset="0"/>
              </a:rPr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2E4E1-37B1-467D-A777-868576167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- Proverbs 4:7, KJV</a:t>
            </a:r>
          </a:p>
          <a:p>
            <a:pPr algn="ctr"/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FFF163-37CF-4BC7-9C34-483A1B545F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757" y="2231683"/>
            <a:ext cx="7582486" cy="445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071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631F4-6451-49BD-996E-7C4FDCF5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Lucida Handwriting" panose="03010101010101010101" pitchFamily="66" charset="0"/>
              </a:rPr>
              <a:t>Dr. Jonas Salk (1914-1995)</a:t>
            </a:r>
            <a:endParaRPr lang="en-US" dirty="0">
              <a:solidFill>
                <a:srgbClr val="FF0000"/>
              </a:solidFill>
              <a:latin typeface="Lucida Handwriting" panose="03010101010101010101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2D659-E904-4F41-933A-79D9227A7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9310"/>
            <a:ext cx="10515600" cy="6527409"/>
          </a:xfrm>
        </p:spPr>
        <p:txBody>
          <a:bodyPr/>
          <a:lstStyle/>
          <a:p>
            <a:pPr algn="ctr"/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  <a:latin typeface="Lucida Handwriting" panose="03010101010101010101" pitchFamily="66" charset="0"/>
              </a:rPr>
              <a:t>My</a:t>
            </a:r>
            <a:r>
              <a:rPr lang="en-US" dirty="0">
                <a:solidFill>
                  <a:srgbClr val="FF0000"/>
                </a:solidFill>
                <a:latin typeface="Lucida Handwriting" panose="03010101010101010101" pitchFamily="66" charset="0"/>
              </a:rPr>
              <a:t> Wisdom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  <a:latin typeface="Lucida Handwriting" panose="03010101010101010101" pitchFamily="66" charset="0"/>
              </a:rPr>
              <a:t>Mentor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26CF8D-56DC-4620-B317-108778DFC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1297459"/>
            <a:ext cx="5143500" cy="652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42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1A769-5156-42EB-B041-0CC05D657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i="1" dirty="0">
                <a:latin typeface="Lucida Handwriting" panose="03010101010101010101" pitchFamily="66" charset="0"/>
              </a:rPr>
              <a:t>SURVIVAL OF THE </a:t>
            </a:r>
            <a:r>
              <a:rPr lang="en-US" i="1" dirty="0">
                <a:solidFill>
                  <a:srgbClr val="FF0000"/>
                </a:solidFill>
                <a:latin typeface="Lucida Handwriting" panose="03010101010101010101" pitchFamily="66" charset="0"/>
              </a:rPr>
              <a:t>WISEST</a:t>
            </a:r>
            <a:r>
              <a:rPr lang="en-US" sz="3600" i="1" dirty="0">
                <a:latin typeface="Lucida Handwriting" panose="03010101010101010101" pitchFamily="66" charset="0"/>
              </a:rPr>
              <a:t> (1973)</a:t>
            </a:r>
            <a:br>
              <a:rPr lang="en-US" sz="3600" i="1" dirty="0">
                <a:latin typeface="Lucida Handwriting" panose="03010101010101010101" pitchFamily="66" charset="0"/>
              </a:rPr>
            </a:br>
            <a:r>
              <a:rPr lang="en-US" sz="3600" dirty="0"/>
              <a:t>Dr. Salk’s book that set me on my path.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B6292-36B9-4B40-A95F-33F0BB79A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6926C9-D033-4A24-BC43-F26B3AF48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62183" y="2125363"/>
            <a:ext cx="5313405" cy="415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28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28025-51E9-43C0-80CD-4817D7BC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Lucida Handwriting" panose="03010101010101010101" pitchFamily="66" charset="0"/>
              </a:rPr>
              <a:t>And his flattering inscription . . 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0C1E5-F483-49D1-8BEC-E08D5F58D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92271B-A2A2-468B-9A0D-C63B4DACE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18023" y="1814901"/>
            <a:ext cx="595595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841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9FF93-3460-4327-80A3-B53031600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solidFill>
                  <a:srgbClr val="FF0000"/>
                </a:solidFill>
                <a:latin typeface="Lucida Handwriting" panose="03010101010101010101" pitchFamily="66" charset="0"/>
              </a:rPr>
              <a:t>Wisdom</a:t>
            </a:r>
            <a:r>
              <a:rPr lang="en-US" dirty="0"/>
              <a:t>  = </a:t>
            </a:r>
            <a:r>
              <a:rPr lang="en-US" sz="7200" dirty="0">
                <a:solidFill>
                  <a:schemeClr val="accent1"/>
                </a:solidFill>
              </a:rPr>
              <a:t>wise </a:t>
            </a:r>
            <a:r>
              <a:rPr lang="en-US" sz="7200" dirty="0"/>
              <a:t>+ . . 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807AD-C87F-4D54-90A9-7D09EA7DC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382DB7-3B2F-4EF4-9473-E084FCA2E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690688"/>
            <a:ext cx="7315200" cy="509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72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7D3F1-FC7A-4A2E-8133-629EC9D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rgbClr val="00B050"/>
                </a:solidFill>
                <a:latin typeface="AR BERKLEY" panose="02000000000000000000" pitchFamily="2" charset="0"/>
              </a:rPr>
              <a:t>D </a:t>
            </a:r>
            <a:r>
              <a:rPr lang="en-US" sz="6000" dirty="0">
                <a:solidFill>
                  <a:schemeClr val="accent2"/>
                </a:solidFill>
                <a:latin typeface="AR BERKLEY" panose="02000000000000000000" pitchFamily="2" charset="0"/>
              </a:rPr>
              <a:t>U </a:t>
            </a:r>
            <a:r>
              <a:rPr lang="en-US" sz="6000" dirty="0">
                <a:solidFill>
                  <a:srgbClr val="7030A0"/>
                </a:solidFill>
                <a:latin typeface="AR BERKLEY" panose="02000000000000000000" pitchFamily="2" charset="0"/>
              </a:rPr>
              <a:t>M </a:t>
            </a:r>
            <a:r>
              <a:rPr lang="en-US" sz="6000" dirty="0">
                <a:solidFill>
                  <a:schemeClr val="accent1"/>
                </a:solidFill>
                <a:latin typeface="AR BERKLEY" panose="02000000000000000000" pitchFamily="2" charset="0"/>
              </a:rPr>
              <a:t>B </a:t>
            </a:r>
            <a:r>
              <a:rPr lang="en-US" sz="6000" dirty="0">
                <a:latin typeface="AR BERKLEY" panose="02000000000000000000" pitchFamily="2" charset="0"/>
              </a:rPr>
              <a:t>!!!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90A4A-D136-42EB-A9F7-B8A245D54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77C81A-3227-442C-8D0B-A5EB633AC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825625"/>
            <a:ext cx="7315200" cy="484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670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647FF-4127-4582-8368-A1043E733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Lucida Console" panose="020B0609040504020204" pitchFamily="49" charset="0"/>
              </a:rPr>
              <a:t>But </a:t>
            </a:r>
            <a:r>
              <a:rPr lang="en-US" dirty="0">
                <a:solidFill>
                  <a:srgbClr val="FF0000"/>
                </a:solidFill>
                <a:latin typeface="Lucida Console" panose="020B0609040504020204" pitchFamily="49" charset="0"/>
              </a:rPr>
              <a:t>WISDOM </a:t>
            </a:r>
            <a:r>
              <a:rPr lang="en-US" dirty="0">
                <a:latin typeface="Lucida Console" panose="020B0609040504020204" pitchFamily="49" charset="0"/>
              </a:rPr>
              <a:t>actually derives from . . 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7FEA3-BAC0-45DD-8FD6-688DA7570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>
                <a:latin typeface="Lucida Handwriting" panose="03010101010101010101" pitchFamily="66" charset="0"/>
              </a:rPr>
              <a:t>VISIO (Lat.)   +   </a:t>
            </a:r>
            <a:r>
              <a:rPr lang="en-US" sz="4400" i="1" dirty="0">
                <a:latin typeface="Lucida Handwriting" panose="03010101010101010101" pitchFamily="66" charset="0"/>
              </a:rPr>
              <a:t>DEMAN </a:t>
            </a:r>
            <a:r>
              <a:rPr lang="en-US" sz="4400" dirty="0">
                <a:latin typeface="Lucida Handwriting" panose="03010101010101010101" pitchFamily="66" charset="0"/>
              </a:rPr>
              <a:t>(O.E.)</a:t>
            </a:r>
          </a:p>
          <a:p>
            <a:pPr marL="0" indent="0" algn="ctr">
              <a:buNone/>
            </a:pPr>
            <a:endParaRPr lang="en-US" sz="4400" dirty="0">
              <a:latin typeface="Lucida Handwriting" panose="03010101010101010101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35E995-D048-4495-9687-65A6EEBF1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03" y="2509910"/>
            <a:ext cx="5115951" cy="42425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C387FB-5710-4C44-8906-F390C75CC4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509910"/>
            <a:ext cx="5444197" cy="424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57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3FBEE-6735-4349-B1B4-C64B18FBD0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199" y="4960137"/>
            <a:ext cx="10861589" cy="1463040"/>
          </a:xfrm>
        </p:spPr>
        <p:txBody>
          <a:bodyPr/>
          <a:lstStyle/>
          <a:p>
            <a:pPr algn="ctr"/>
            <a:r>
              <a:rPr lang="en-US" sz="2800" dirty="0">
                <a:latin typeface="Constantia" panose="02030602050306030303" pitchFamily="18" charset="0"/>
              </a:rPr>
              <a:t>Dr. Salk’s Definition of </a:t>
            </a:r>
            <a:r>
              <a:rPr lang="en-US" sz="2800" dirty="0">
                <a:solidFill>
                  <a:srgbClr val="FF0000"/>
                </a:solidFill>
                <a:latin typeface="Lucida Handwriting" panose="03010101010101010101" pitchFamily="66" charset="0"/>
              </a:rPr>
              <a:t>WISDOM</a:t>
            </a:r>
            <a:r>
              <a:rPr lang="en-US" sz="2800" dirty="0"/>
              <a:t>—</a:t>
            </a:r>
            <a:r>
              <a:rPr lang="en-US" sz="2800" dirty="0">
                <a:latin typeface="Constantia" panose="02030602050306030303" pitchFamily="18" charset="0"/>
              </a:rPr>
              <a:t>and mine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443A6-DC1E-4696-AAE4-CFB030C2D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724443" y="3429000"/>
            <a:ext cx="9144000" cy="1655762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C50807-4688-41CE-B92C-401BF2DB6B0B}"/>
              </a:ext>
            </a:extLst>
          </p:cNvPr>
          <p:cNvSpPr/>
          <p:nvPr/>
        </p:nvSpPr>
        <p:spPr>
          <a:xfrm>
            <a:off x="0" y="1319411"/>
            <a:ext cx="12192001" cy="297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solidFill>
                  <a:srgbClr val="FF0000"/>
                </a:solidFill>
                <a:latin typeface="Lucida Handwriting" panose="03010101010101010101" pitchFamily="66" charset="0"/>
                <a:ea typeface="DengXian" panose="02010600030101010101" pitchFamily="2" charset="-122"/>
                <a:cs typeface="Times New Roman" panose="02020603050405020304" pitchFamily="18" charset="0"/>
              </a:rPr>
              <a:t>Wisdom </a:t>
            </a:r>
            <a:r>
              <a:rPr lang="en-US" sz="4400" dirty="0">
                <a:latin typeface="Lucida Handwriting" panose="03010101010101010101" pitchFamily="66" charset="0"/>
                <a:ea typeface="DengXian" panose="02010600030101010101" pitchFamily="2" charset="-122"/>
                <a:cs typeface="Times New Roman" panose="02020603050405020304" pitchFamily="18" charset="0"/>
              </a:rPr>
              <a:t>is the human capacity to make decisions that over time prove beneficial to self, others, and the largest possible context.</a:t>
            </a:r>
            <a:endParaRPr lang="en-US" sz="4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500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F1BB-CA8C-4312-95F2-6D767E49B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Lucida Handwriting" panose="03010101010101010101" pitchFamily="66" charset="0"/>
              </a:rPr>
              <a:t>The Judgment of Solomon</a:t>
            </a:r>
            <a:br>
              <a:rPr lang="en-US" dirty="0">
                <a:latin typeface="Lucida Handwriting" panose="03010101010101010101" pitchFamily="66" charset="0"/>
              </a:rPr>
            </a:br>
            <a:r>
              <a:rPr lang="en-US" sz="2800" dirty="0">
                <a:latin typeface="Lucida Handwriting" panose="03010101010101010101" pitchFamily="66" charset="0"/>
              </a:rPr>
              <a:t>Kings, Ch. 3 – Painting by Raphael, d. 1520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03ECF-AA0E-4855-A022-A8FD4EA17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5DD15A-FDFC-405C-AB03-21BAEAB38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407" y="1890735"/>
            <a:ext cx="5849814" cy="428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250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93F63-92D4-4B34-8E51-9B4976B9F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accent6"/>
                </a:solidFill>
                <a:latin typeface="AR DECODE" panose="02000000000000000000" pitchFamily="2" charset="0"/>
              </a:rPr>
              <a:t>The Mullah Nasruddin </a:t>
            </a:r>
            <a:r>
              <a:rPr lang="en-US" sz="4800" dirty="0">
                <a:latin typeface="AR DECODE" panose="02000000000000000000" pitchFamily="2" charset="0"/>
              </a:rPr>
              <a:t>– </a:t>
            </a:r>
            <a:r>
              <a:rPr lang="en-US" sz="4800" dirty="0">
                <a:solidFill>
                  <a:schemeClr val="accent3"/>
                </a:solidFill>
                <a:latin typeface="AR DECODE" panose="02000000000000000000" pitchFamily="2" charset="0"/>
              </a:rPr>
              <a:t>Islam’s</a:t>
            </a:r>
            <a:r>
              <a:rPr lang="en-US" sz="4800" dirty="0">
                <a:latin typeface="AR DECODE" panose="02000000000000000000" pitchFamily="2" charset="0"/>
              </a:rPr>
              <a:t> </a:t>
            </a:r>
            <a:r>
              <a:rPr lang="en-US" sz="4800" dirty="0">
                <a:solidFill>
                  <a:srgbClr val="FF0000"/>
                </a:solidFill>
                <a:latin typeface="AR DECODE" panose="02000000000000000000" pitchFamily="2" charset="0"/>
              </a:rPr>
              <a:t>Wise</a:t>
            </a:r>
            <a:r>
              <a:rPr lang="en-US" sz="4800" dirty="0">
                <a:latin typeface="AR DECODE" panose="02000000000000000000" pitchFamily="2" charset="0"/>
              </a:rPr>
              <a:t> </a:t>
            </a:r>
            <a:r>
              <a:rPr lang="en-US" sz="4800" dirty="0">
                <a:solidFill>
                  <a:schemeClr val="accent1"/>
                </a:solidFill>
                <a:latin typeface="AR DECODE" panose="02000000000000000000" pitchFamily="2" charset="0"/>
              </a:rPr>
              <a:t>Fool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B524A-43FB-4BC8-9011-6AD14756C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27789091" cy="10020977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1026" name="Picture 2" descr="Image result for mullah nasruddin">
            <a:extLst>
              <a:ext uri="{FF2B5EF4-FFF2-40B4-BE49-F238E27FC236}">
                <a16:creationId xmlns:a16="http://schemas.microsoft.com/office/drawing/2014/main" id="{D1517920-8AD4-4281-B7C8-0D3B3A50E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690688"/>
            <a:ext cx="39624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227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FB2C9-7240-4A68-A0CC-FF4229193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9147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br>
              <a:rPr lang="en-US" dirty="0"/>
            </a:br>
            <a:r>
              <a:rPr lang="en-US" dirty="0"/>
              <a:t>Some are wise and some otherwise.</a:t>
            </a:r>
            <a:br>
              <a:rPr lang="en-US" dirty="0"/>
            </a:br>
            <a:r>
              <a:rPr lang="en-US" sz="3200" dirty="0"/>
              <a:t>(English saying)</a:t>
            </a:r>
            <a:br>
              <a:rPr lang="en-US" sz="3200" dirty="0"/>
            </a:br>
            <a:r>
              <a:rPr lang="en-US" sz="3200" dirty="0"/>
              <a:t>in my first </a:t>
            </a:r>
            <a:r>
              <a:rPr lang="en-US" sz="3200" dirty="0">
                <a:solidFill>
                  <a:srgbClr val="FF0000"/>
                </a:solidFill>
              </a:rPr>
              <a:t>Wisdom</a:t>
            </a:r>
            <a:r>
              <a:rPr lang="en-US" sz="3200" dirty="0"/>
              <a:t> book, a proverb collection (1992)</a:t>
            </a:r>
            <a:br>
              <a:rPr lang="en-US" sz="3200" dirty="0"/>
            </a:br>
            <a:r>
              <a:rPr lang="en-US" sz="3200" dirty="0"/>
              <a:t>Co-Author: Cynthia A. Voelke</a:t>
            </a:r>
            <a:br>
              <a:rPr lang="en-US" sz="3200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19E51-C7E2-434C-AC30-B4C9EBAD7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556386" y="2974680"/>
            <a:ext cx="12051847" cy="4351338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2050" name="Picture 1" descr="Wisdom Resource - Proverbs from around the world">
            <a:extLst>
              <a:ext uri="{FF2B5EF4-FFF2-40B4-BE49-F238E27FC236}">
                <a16:creationId xmlns:a16="http://schemas.microsoft.com/office/drawing/2014/main" id="{65ADF18A-0C04-4437-8151-2990C33D1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868" y="2617024"/>
            <a:ext cx="2729132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94">
            <a:extLst>
              <a:ext uri="{FF2B5EF4-FFF2-40B4-BE49-F238E27FC236}">
                <a16:creationId xmlns:a16="http://schemas.microsoft.com/office/drawing/2014/main" id="{3619CD70-6541-436F-A846-A19744970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160" y="2588449"/>
            <a:ext cx="2270638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2482FC-17B0-4CCD-90C6-7575A72B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06693" y="1133475"/>
            <a:ext cx="1397315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3E1F38-AB9A-4875-8A53-79AF42A11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55530" y="5451546"/>
            <a:ext cx="1397315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Original English &amp; Chinese Translation (complex characters)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512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95B91-615B-4549-BD34-99C93684A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And then came </a:t>
            </a:r>
            <a:r>
              <a:rPr lang="en-US" sz="5400" i="1" dirty="0">
                <a:latin typeface="AR JULIAN" panose="02000000000000000000" pitchFamily="2" charset="0"/>
              </a:rPr>
              <a:t>WISDOM </a:t>
            </a:r>
            <a:r>
              <a:rPr lang="en-US" dirty="0"/>
              <a:t>(2000)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95D88-D751-46AE-8589-A9B3C0A5F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6190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5F4824-30E7-41EF-A44B-990BBA3737C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834" y="1690688"/>
            <a:ext cx="3953021" cy="50560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9044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F5DC3-319E-4CE1-BE16-DD5D93D6C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Followed by </a:t>
            </a:r>
            <a:r>
              <a:rPr lang="en-US" sz="5400" i="1" dirty="0">
                <a:solidFill>
                  <a:srgbClr val="FF0000"/>
                </a:solidFill>
                <a:latin typeface="Lucida Console" panose="020B0609040504020204" pitchFamily="49" charset="0"/>
              </a:rPr>
              <a:t>wisingUP </a:t>
            </a:r>
            <a:r>
              <a:rPr lang="en-US" sz="3200" i="1" dirty="0">
                <a:latin typeface="Lucida Console" panose="020B0609040504020204" pitchFamily="49" charset="0"/>
              </a:rPr>
              <a:t>(2007)</a:t>
            </a:r>
            <a:br>
              <a:rPr lang="en-US" sz="3200" i="1" dirty="0">
                <a:latin typeface="Lucida Console" panose="020B0609040504020204" pitchFamily="49" charset="0"/>
              </a:rPr>
            </a:b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Co-Author: M. Jan Rumi (with Chinese &amp; Japanese translations)</a:t>
            </a:r>
            <a:endParaRPr lang="en-US" sz="2400" dirty="0">
              <a:solidFill>
                <a:srgbClr val="FF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175FE-C225-48CD-B7BB-32C6EBD99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12007" y="4285232"/>
            <a:ext cx="13646947" cy="4777075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3075" name="Picture 2">
            <a:extLst>
              <a:ext uri="{FF2B5EF4-FFF2-40B4-BE49-F238E27FC236}">
                <a16:creationId xmlns:a16="http://schemas.microsoft.com/office/drawing/2014/main" id="{88EE4F7A-A6EB-4D27-A2B1-8994FFA0D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420" y="1733207"/>
            <a:ext cx="2680343" cy="41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8DD38C54-38D4-4D12-AA2B-D1E9AC0F1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49408" y="2814578"/>
            <a:ext cx="15822548" cy="501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5D39AA-DF60-4EC2-A387-D2B168C7803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549408" y="10618303"/>
            <a:ext cx="158225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Original English, Chinese Translation (complex characters), &amp; Japanese versions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C9A865DD-8A8B-47A7-B2D2-C0664711F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98" y="1690687"/>
            <a:ext cx="3179299" cy="420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E8E3FB-02C0-48A1-BE07-6227C63E22D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684" y="1690687"/>
            <a:ext cx="2616590" cy="41192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1385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2A686-08BD-4119-97E9-5DAAB5425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Next came </a:t>
            </a:r>
            <a:r>
              <a:rPr lang="en-US" i="1" dirty="0">
                <a:solidFill>
                  <a:schemeClr val="accent1"/>
                </a:solidFill>
                <a:latin typeface="Lucida Console" panose="020B0609040504020204" pitchFamily="49" charset="0"/>
              </a:rPr>
              <a:t>STORIES I REMEMBER </a:t>
            </a:r>
            <a:r>
              <a:rPr lang="en-US" sz="4000" dirty="0"/>
              <a:t>(2009)</a:t>
            </a:r>
            <a:br>
              <a:rPr lang="en-US" sz="4000" dirty="0"/>
            </a:br>
            <a:r>
              <a:rPr lang="en-US" sz="3200" dirty="0"/>
              <a:t>My 70</a:t>
            </a:r>
            <a:r>
              <a:rPr lang="en-US" sz="3200" baseline="30000" dirty="0"/>
              <a:t>th-</a:t>
            </a:r>
            <a:r>
              <a:rPr lang="en-US" sz="3200" dirty="0"/>
              <a:t>Birthday Memoir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1742B-6541-4877-987B-3A313A4AF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237" y="1589649"/>
            <a:ext cx="10515600" cy="5641145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B976AF-539C-4217-A007-AF63BC84BFC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227" y="1690689"/>
            <a:ext cx="3608173" cy="50055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8951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3A523-20F6-441B-8AF2-83A0F8965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323" y="196313"/>
            <a:ext cx="1111464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dirty="0">
                <a:latin typeface="Lucida Console" panose="020B0609040504020204" pitchFamily="49" charset="0"/>
              </a:rPr>
              <a:t>Next:</a:t>
            </a:r>
            <a:r>
              <a:rPr lang="en-US" sz="5400" i="1" dirty="0">
                <a:solidFill>
                  <a:schemeClr val="accent6"/>
                </a:solidFill>
                <a:latin typeface="Lucida Handwriting" panose="03010101010101010101" pitchFamily="66" charset="0"/>
              </a:rPr>
              <a:t>Living in the </a:t>
            </a:r>
            <a:r>
              <a:rPr lang="en-US" sz="5400" i="1" dirty="0">
                <a:solidFill>
                  <a:srgbClr val="7030A0"/>
                </a:solidFill>
                <a:latin typeface="Lucida Handwriting" panose="03010101010101010101" pitchFamily="66" charset="0"/>
              </a:rPr>
              <a:t>Power Zone </a:t>
            </a:r>
            <a:r>
              <a:rPr lang="en-US" sz="2700" dirty="0">
                <a:latin typeface="Lucida Handwriting" panose="03010101010101010101" pitchFamily="66" charset="0"/>
              </a:rPr>
              <a:t>(2013)</a:t>
            </a:r>
            <a:br>
              <a:rPr lang="en-US" dirty="0">
                <a:latin typeface="Lucida Handwriting" panose="03010101010101010101" pitchFamily="66" charset="0"/>
              </a:rPr>
            </a:br>
            <a:r>
              <a:rPr lang="en-US" sz="3100" dirty="0">
                <a:latin typeface="Lucida Console" panose="020B0609040504020204" pitchFamily="49" charset="0"/>
              </a:rPr>
              <a:t>written with my wife, the now Dr. Cedar Barstow,</a:t>
            </a:r>
            <a:br>
              <a:rPr lang="en-US" sz="3600" dirty="0">
                <a:latin typeface="Lucida Console" panose="020B0609040504020204" pitchFamily="49" charset="0"/>
              </a:rPr>
            </a:br>
            <a:r>
              <a:rPr lang="en-US" sz="3100" dirty="0">
                <a:latin typeface="Lucida Console" panose="020B0609040504020204" pitchFamily="49" charset="0"/>
              </a:rPr>
              <a:t>on </a:t>
            </a:r>
            <a:r>
              <a:rPr lang="en-US" sz="3100" dirty="0">
                <a:solidFill>
                  <a:schemeClr val="accent1"/>
                </a:solidFill>
                <a:latin typeface="Lucida Console" panose="020B0609040504020204" pitchFamily="49" charset="0"/>
              </a:rPr>
              <a:t>using power with </a:t>
            </a:r>
            <a:r>
              <a:rPr lang="en-US" sz="3100" dirty="0">
                <a:solidFill>
                  <a:srgbClr val="FF0000"/>
                </a:solidFill>
                <a:latin typeface="Lucida Console" panose="020B0609040504020204" pitchFamily="49" charset="0"/>
              </a:rPr>
              <a:t>wisdom</a:t>
            </a:r>
            <a:r>
              <a:rPr lang="en-US" sz="3100" dirty="0">
                <a:solidFill>
                  <a:schemeClr val="accent1"/>
                </a:solidFill>
                <a:latin typeface="Lucida Console" panose="020B0609040504020204" pitchFamily="49" charset="0"/>
              </a:rPr>
              <a:t> &amp; skill</a:t>
            </a:r>
            <a:endParaRPr lang="en-US" sz="3100" dirty="0">
              <a:solidFill>
                <a:schemeClr val="accent1"/>
              </a:solidFill>
              <a:latin typeface="Lucida Handwriting" panose="03010101010101010101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0C330-FF18-4181-90D3-EA3255DB1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9DED3D-A03C-44DD-A45B-1D97F837DE8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782" y="1688123"/>
            <a:ext cx="4093698" cy="49735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1711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E7C27-1D1A-4FFD-84B8-14E1407B2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Then came </a:t>
            </a:r>
            <a:r>
              <a:rPr lang="en-US" sz="5400" i="1" dirty="0">
                <a:solidFill>
                  <a:schemeClr val="accent1"/>
                </a:solidFill>
                <a:latin typeface="Lucida Handwriting" panose="03010101010101010101" pitchFamily="66" charset="0"/>
              </a:rPr>
              <a:t>Terranautics 101 </a:t>
            </a:r>
            <a:r>
              <a:rPr lang="en-US" dirty="0"/>
              <a:t>(2015)</a:t>
            </a:r>
            <a:br>
              <a:rPr lang="en-US" dirty="0"/>
            </a:br>
            <a:r>
              <a:rPr lang="en-US" dirty="0"/>
              <a:t>--an e-book only--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64ED7-61D6-459E-ACF7-43EDABC0A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503643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8C8FBD-56DC-4B1D-B181-2598ADD0F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675" y="1825624"/>
            <a:ext cx="36766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722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F05AE-6774-40C4-9359-07EA44FFB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65760"/>
            <a:ext cx="10515600" cy="2056449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And now—</a:t>
            </a:r>
            <a:r>
              <a:rPr lang="en-US" dirty="0">
                <a:solidFill>
                  <a:srgbClr val="7030A0"/>
                </a:solidFill>
                <a:latin typeface="Lucida Handwriting" panose="03010101010101010101" pitchFamily="66" charset="0"/>
              </a:rPr>
              <a:t>ta-ta-ra-ta</a:t>
            </a:r>
            <a:r>
              <a:rPr lang="en-US" dirty="0">
                <a:latin typeface="Lucida Handwriting" panose="03010101010101010101" pitchFamily="66" charset="0"/>
              </a:rPr>
              <a:t>!!!</a:t>
            </a:r>
            <a:br>
              <a:rPr lang="en-US" dirty="0">
                <a:latin typeface="Lucida Handwriting" panose="03010101010101010101" pitchFamily="66" charset="0"/>
              </a:rPr>
            </a:br>
            <a:r>
              <a:rPr lang="en-US" sz="5400" i="1" dirty="0">
                <a:solidFill>
                  <a:srgbClr val="FF0000"/>
                </a:solidFill>
                <a:latin typeface="Lucida Handwriting" panose="03010101010101010101" pitchFamily="66" charset="0"/>
              </a:rPr>
              <a:t>WISDOM FOR LIVING </a:t>
            </a:r>
            <a:r>
              <a:rPr lang="en-US" sz="3200" dirty="0">
                <a:latin typeface="Lucida Handwriting" panose="03010101010101010101" pitchFamily="66" charset="0"/>
              </a:rPr>
              <a:t>(2019)</a:t>
            </a:r>
            <a:br>
              <a:rPr lang="en-US" sz="3200" dirty="0">
                <a:latin typeface="Lucida Handwriting" panose="03010101010101010101" pitchFamily="66" charset="0"/>
              </a:rPr>
            </a:br>
            <a:r>
              <a:rPr lang="en-US" sz="3200" dirty="0">
                <a:latin typeface="Lucida Console" panose="020B0609040504020204" pitchFamily="49" charset="0"/>
              </a:rPr>
              <a:t>Sharon Clark, Co-Author</a:t>
            </a:r>
            <a:br>
              <a:rPr lang="en-US" sz="3200" dirty="0">
                <a:latin typeface="Lucida Handwriting" panose="03010101010101010101" pitchFamily="66" charset="0"/>
              </a:rPr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3D55C-3385-474C-A7CB-A73B78CF5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167311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D3C68B-A96E-4322-9CE8-9617CD1AC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0" y="1825625"/>
            <a:ext cx="3742006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41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48DEF-04A0-4E26-B46C-24C33DDEA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Lucida Handwriting" panose="03010101010101010101" pitchFamily="66" charset="0"/>
              </a:rPr>
              <a:t>A few </a:t>
            </a:r>
            <a:r>
              <a:rPr lang="en-US" sz="3600" dirty="0">
                <a:solidFill>
                  <a:srgbClr val="FF0000"/>
                </a:solidFill>
                <a:latin typeface="Lucida Handwriting" panose="03010101010101010101" pitchFamily="66" charset="0"/>
              </a:rPr>
              <a:t>uplifting</a:t>
            </a:r>
            <a:r>
              <a:rPr lang="en-US" sz="3600" dirty="0">
                <a:latin typeface="Lucida Handwriting" panose="03010101010101010101" pitchFamily="66" charset="0"/>
              </a:rPr>
              <a:t> readings , perhaps?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DBFC1-AA6B-465D-86A7-1BD4E09E5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FB21F5-6B5E-4DC8-B3DC-CF68415E7D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825624"/>
            <a:ext cx="7315200" cy="490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685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50801-B5B3-4108-807A-15B4D1974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Lucida Handwriting" panose="03010101010101010101" pitchFamily="66" charset="0"/>
              </a:rPr>
              <a:t>Sometimes </a:t>
            </a:r>
            <a:r>
              <a:rPr lang="en-US" dirty="0">
                <a:solidFill>
                  <a:srgbClr val="FF0000"/>
                </a:solidFill>
                <a:latin typeface="Lucida Handwriting" panose="03010101010101010101" pitchFamily="66" charset="0"/>
              </a:rPr>
              <a:t>Wisdom </a:t>
            </a:r>
            <a:r>
              <a:rPr lang="en-US" dirty="0">
                <a:latin typeface="Lucida Handwriting" panose="03010101010101010101" pitchFamily="66" charset="0"/>
              </a:rPr>
              <a:t>comes from </a:t>
            </a:r>
            <a:r>
              <a:rPr lang="en-US" dirty="0">
                <a:solidFill>
                  <a:srgbClr val="FFFF00"/>
                </a:solidFill>
                <a:latin typeface="Lucida Handwriting" panose="03010101010101010101" pitchFamily="66" charset="0"/>
              </a:rPr>
              <a:t>the </a:t>
            </a:r>
            <a:r>
              <a:rPr lang="en-US" dirty="0">
                <a:solidFill>
                  <a:srgbClr val="7030A0"/>
                </a:solidFill>
                <a:latin typeface="Lucida Handwriting" panose="03010101010101010101" pitchFamily="66" charset="0"/>
              </a:rPr>
              <a:t>Great </a:t>
            </a:r>
            <a:r>
              <a:rPr lang="en-US" dirty="0">
                <a:solidFill>
                  <a:schemeClr val="accent1"/>
                </a:solidFill>
                <a:latin typeface="Lucida Handwriting" panose="03010101010101010101" pitchFamily="66" charset="0"/>
              </a:rPr>
              <a:t>Beyond</a:t>
            </a:r>
            <a:r>
              <a:rPr lang="en-US" dirty="0">
                <a:solidFill>
                  <a:srgbClr val="FFFF00"/>
                </a:solidFill>
                <a:latin typeface="Lucida Handwriting" panose="03010101010101010101" pitchFamily="66" charset="0"/>
              </a:rPr>
              <a:t> </a:t>
            </a:r>
            <a:r>
              <a:rPr lang="en-US" dirty="0">
                <a:latin typeface="Lucida Handwriting" panose="03010101010101010101" pitchFamily="66" charset="0"/>
              </a:rPr>
              <a:t>. . . </a:t>
            </a:r>
            <a:r>
              <a:rPr lang="en-US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A Story</a:t>
            </a:r>
            <a:endParaRPr lang="en-US" b="1" dirty="0">
              <a:solidFill>
                <a:srgbClr val="FF0000"/>
              </a:solidFill>
              <a:latin typeface="Lucida Handwriting" panose="03010101010101010101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CCF10-3DCD-4C34-ACA1-2D080D6B8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9309CF-0222-4005-91A7-3C7F51351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825624"/>
            <a:ext cx="7315200" cy="479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00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6B48-38EC-4E8A-8024-FC315A32A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Your turn to do a </a:t>
            </a:r>
            <a:r>
              <a:rPr lang="en-US" b="1" dirty="0">
                <a:solidFill>
                  <a:srgbClr val="FF0000"/>
                </a:solidFill>
              </a:rPr>
              <a:t>wisdom </a:t>
            </a:r>
            <a:r>
              <a:rPr lang="en-US" b="1" dirty="0"/>
              <a:t>exercise . . 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C37A0-6F65-4BE4-BFDB-A6994746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3F6A39-357F-4901-9BFB-75B556868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690687"/>
            <a:ext cx="7315200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6639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36044-AE22-434D-9B1B-0FE3F0960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Lucida Handwriting" panose="03010101010101010101" pitchFamily="66" charset="0"/>
              </a:rPr>
              <a:t>Commencement </a:t>
            </a:r>
            <a:r>
              <a:rPr lang="en-US" dirty="0">
                <a:solidFill>
                  <a:srgbClr val="FF0000"/>
                </a:solidFill>
                <a:latin typeface="Lucida Handwriting" panose="03010101010101010101" pitchFamily="66" charset="0"/>
              </a:rPr>
              <a:t>Wisdom</a:t>
            </a:r>
            <a:br>
              <a:rPr lang="en-US" sz="3200" dirty="0">
                <a:latin typeface="Lucida Handwriting" panose="03010101010101010101" pitchFamily="66" charset="0"/>
              </a:rPr>
            </a:br>
            <a:r>
              <a:rPr lang="en-US" sz="2400" dirty="0">
                <a:latin typeface="Bookman Old Style" panose="02050604050505020204" pitchFamily="18" charset="0"/>
              </a:rPr>
              <a:t>“In my end is my beginning.” Mary, Queen of Scots (1541-1587)</a:t>
            </a:r>
            <a:endParaRPr lang="en-US" sz="2400" dirty="0">
              <a:latin typeface="Lucida Handwriting" panose="03010101010101010101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AA6A8-D84C-490B-B139-0CB0F1FE1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EB827B-877F-4BF8-962E-9DED70098F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964724"/>
            <a:ext cx="7315200" cy="469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09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</TotalTime>
  <Words>220</Words>
  <Application>Microsoft Office PowerPoint</Application>
  <PresentationFormat>Widescreen</PresentationFormat>
  <Paragraphs>35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AR BERKLEY</vt:lpstr>
      <vt:lpstr>AR DECODE</vt:lpstr>
      <vt:lpstr>AR JULIAN</vt:lpstr>
      <vt:lpstr>Arial</vt:lpstr>
      <vt:lpstr>Bookman Old Style</vt:lpstr>
      <vt:lpstr>Bradley Hand ITC</vt:lpstr>
      <vt:lpstr>Calibri</vt:lpstr>
      <vt:lpstr>Calibri Light</vt:lpstr>
      <vt:lpstr>Constantia</vt:lpstr>
      <vt:lpstr>Freestyle Script</vt:lpstr>
      <vt:lpstr>Lucida Console</vt:lpstr>
      <vt:lpstr>Lucida Handwriting</vt:lpstr>
      <vt:lpstr>Lucida Sans Unicode</vt:lpstr>
      <vt:lpstr>Times New Roman</vt:lpstr>
      <vt:lpstr>Office Theme</vt:lpstr>
      <vt:lpstr>                         </vt:lpstr>
      <vt:lpstr>Wisdom is the principal thing; therefore get wisdom.</vt:lpstr>
      <vt:lpstr>Dr. Jonas Salk (1914-1995)</vt:lpstr>
      <vt:lpstr>SURVIVAL OF THE WISEST (1973) Dr. Salk’s book that set me on my path.</vt:lpstr>
      <vt:lpstr>And his flattering inscription . . . </vt:lpstr>
      <vt:lpstr>Wisdom  = wise + . . .</vt:lpstr>
      <vt:lpstr>D U M B !!!</vt:lpstr>
      <vt:lpstr>But WISDOM actually derives from . . .</vt:lpstr>
      <vt:lpstr>Dr. Salk’s Definition of WISDOM—and mine</vt:lpstr>
      <vt:lpstr>The Judgment of Solomon Kings, Ch. 3 – Painting by Raphael, d. 1520</vt:lpstr>
      <vt:lpstr>The Mullah Nasruddin – Islam’s Wise Fool</vt:lpstr>
      <vt:lpstr> Some are wise and some otherwise. (English saying) in my first Wisdom book, a proverb collection (1992) Co-Author: Cynthia A. Voelke </vt:lpstr>
      <vt:lpstr>And then came WISDOM (2000)</vt:lpstr>
      <vt:lpstr>Followed by wisingUP (2007) Co-Author: M. Jan Rumi (with Chinese &amp; Japanese translations)</vt:lpstr>
      <vt:lpstr>Next came STORIES I REMEMBER (2009) My 70th-Birthday Memoir</vt:lpstr>
      <vt:lpstr>Next:Living in the Power Zone (2013) written with my wife, the now Dr. Cedar Barstow, on using power with wisdom &amp; skill</vt:lpstr>
      <vt:lpstr>Then came Terranautics 101 (2015) --an e-book only--</vt:lpstr>
      <vt:lpstr>                     And now—ta-ta-ra-ta!!! WISDOM FOR LIVING (2019) Sharon Clark, Co-Author                    </vt:lpstr>
      <vt:lpstr>A few uplifting readings , perhaps?</vt:lpstr>
      <vt:lpstr>Sometimes Wisdom comes from the Great Beyond . . . A Story</vt:lpstr>
      <vt:lpstr>Your turn to do a wisdom exercise . . .</vt:lpstr>
      <vt:lpstr>Commencement Wisdom “In my end is my beginning.” Mary, Queen of Scots (1541-1587)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for—and Finding— Wisdom</dc:title>
  <dc:creator>Reynold Feldman</dc:creator>
  <cp:lastModifiedBy>Reynold Feldman</cp:lastModifiedBy>
  <cp:revision>60</cp:revision>
  <dcterms:created xsi:type="dcterms:W3CDTF">2019-06-20T01:16:22Z</dcterms:created>
  <dcterms:modified xsi:type="dcterms:W3CDTF">2019-06-21T02:41:46Z</dcterms:modified>
</cp:coreProperties>
</file>